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6" r:id="rId4"/>
  </p:sldMasterIdLst>
  <p:notesMasterIdLst>
    <p:notesMasterId r:id="rId23"/>
  </p:notesMasterIdLst>
  <p:handoutMasterIdLst>
    <p:handoutMasterId r:id="rId24"/>
  </p:handoutMasterIdLst>
  <p:sldIdLst>
    <p:sldId id="257" r:id="rId5"/>
    <p:sldId id="260" r:id="rId6"/>
    <p:sldId id="264" r:id="rId7"/>
    <p:sldId id="270" r:id="rId8"/>
    <p:sldId id="261" r:id="rId9"/>
    <p:sldId id="274" r:id="rId10"/>
    <p:sldId id="271" r:id="rId11"/>
    <p:sldId id="275" r:id="rId12"/>
    <p:sldId id="272" r:id="rId13"/>
    <p:sldId id="273" r:id="rId14"/>
    <p:sldId id="276" r:id="rId15"/>
    <p:sldId id="279" r:id="rId16"/>
    <p:sldId id="278" r:id="rId17"/>
    <p:sldId id="282" r:id="rId18"/>
    <p:sldId id="280" r:id="rId19"/>
    <p:sldId id="281" r:id="rId20"/>
    <p:sldId id="277" r:id="rId21"/>
    <p:sldId id="262" r:id="rId22"/>
  </p:sldIdLst>
  <p:sldSz cx="9144000" cy="5143500" type="screen16x9"/>
  <p:notesSz cx="20104100" cy="1130935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utfit" pitchFamily="2" charset="0"/>
      <p:regular r:id="rId29"/>
      <p:bold r:id="rId30"/>
      <p:italic r:id="rId31"/>
      <p:boldItalic r:id="rId32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2" pos="2818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00C896"/>
    <a:srgbClr val="003C3B"/>
    <a:srgbClr val="017D69"/>
    <a:srgbClr val="01D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84"/>
    <p:restoredTop sz="97840"/>
  </p:normalViewPr>
  <p:slideViewPr>
    <p:cSldViewPr snapToGrid="0">
      <p:cViewPr varScale="1">
        <p:scale>
          <a:sx n="298" d="100"/>
          <a:sy n="298" d="100"/>
        </p:scale>
        <p:origin x="832" y="184"/>
      </p:cViewPr>
      <p:guideLst>
        <p:guide pos="2818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932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52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1pPr>
    <a:lvl2pPr marL="207935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2pPr>
    <a:lvl3pPr marL="415869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3pPr>
    <a:lvl4pPr marL="623804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4pPr>
    <a:lvl5pPr marL="831738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5pPr>
    <a:lvl6pPr marL="1039673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6pPr>
    <a:lvl7pPr marL="1247607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7pPr>
    <a:lvl8pPr marL="1455542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8pPr>
    <a:lvl9pPr marL="1663476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86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621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887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200790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096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098160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179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982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stackoverflow.com</a:t>
            </a:r>
            <a:r>
              <a:rPr lang="en-GB" dirty="0"/>
              <a:t>/questions/61545580/how-does-mypy-use-typing-type-checking-to-resolve-the-circular-import-annotation</a:t>
            </a:r>
          </a:p>
        </p:txBody>
      </p:sp>
    </p:spTree>
    <p:extLst>
      <p:ext uri="{BB962C8B-B14F-4D97-AF65-F5344CB8AC3E}">
        <p14:creationId xmlns:p14="http://schemas.microsoft.com/office/powerpoint/2010/main" val="3761690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2490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7143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A language with statically typed variables</a:t>
            </a:r>
          </a:p>
          <a:p>
            <a:endParaRPr lang="en-GB" dirty="0"/>
          </a:p>
          <a:p>
            <a:r>
              <a:rPr lang="en-GB" dirty="0"/>
              <a:t>No common consensus as to what strongly and weakly typed languages are. There are supposedly no loopholes in a strongly typed language, but over time, loopholes are always found. As a result strongly typed languages </a:t>
            </a:r>
          </a:p>
        </p:txBody>
      </p:sp>
    </p:spTree>
    <p:extLst>
      <p:ext uri="{BB962C8B-B14F-4D97-AF65-F5344CB8AC3E}">
        <p14:creationId xmlns:p14="http://schemas.microsoft.com/office/powerpoint/2010/main" val="1776623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A language with statically/dynamically typed variables</a:t>
            </a:r>
          </a:p>
          <a:p>
            <a:endParaRPr lang="en-GB" dirty="0"/>
          </a:p>
          <a:p>
            <a:r>
              <a:rPr lang="en-GB" dirty="0"/>
              <a:t>No common consensus as to what strongly and weakly typed languages are. There are supposedly no loopholes in a strongly typed language, but over time, loopholes are always found. As a result strongly typed languages </a:t>
            </a:r>
          </a:p>
          <a:p>
            <a:endParaRPr lang="en-GB" dirty="0"/>
          </a:p>
          <a:p>
            <a:r>
              <a:rPr lang="en-GB" dirty="0"/>
              <a:t>See: Dropbox journey to </a:t>
            </a:r>
            <a:r>
              <a:rPr lang="en-GB" dirty="0" err="1"/>
              <a:t>typehinting</a:t>
            </a:r>
            <a:r>
              <a:rPr lang="en-GB" dirty="0"/>
              <a:t> whole codebase - https://</a:t>
            </a:r>
            <a:r>
              <a:rPr lang="en-GB" dirty="0" err="1"/>
              <a:t>dropbox.tech</a:t>
            </a:r>
            <a:r>
              <a:rPr lang="en-GB" dirty="0"/>
              <a:t>/application/our-journey-to-type-checking-4-million-lines-of-python</a:t>
            </a:r>
          </a:p>
        </p:txBody>
      </p:sp>
    </p:spTree>
    <p:extLst>
      <p:ext uri="{BB962C8B-B14F-4D97-AF65-F5344CB8AC3E}">
        <p14:creationId xmlns:p14="http://schemas.microsoft.com/office/powerpoint/2010/main" val="3416236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858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8650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2696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105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8402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AC4B8B1-E9D0-3C8E-A507-4A7B253F8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2535" y="361"/>
            <a:ext cx="3851465" cy="5143139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ACB8A57-5EFB-A8C3-4852-AD100EC5E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Cover Slide title maximum of 2 lines</a:t>
            </a:r>
            <a:endParaRPr lang="en-US" dirty="0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1199BFAD-F4D4-1B01-012B-E92049685C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94" y="324909"/>
            <a:ext cx="4135674" cy="27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4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2D71C4C-306A-A0BD-62AA-747F3FE1639B}"/>
              </a:ext>
            </a:extLst>
          </p:cNvPr>
          <p:cNvSpPr/>
          <p:nvPr userDrawn="1"/>
        </p:nvSpPr>
        <p:spPr>
          <a:xfrm>
            <a:off x="1" y="0"/>
            <a:ext cx="5401549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D02B1128-FC30-2A5F-395F-B23F39F01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8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401549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23A3671-EF21-D70D-2E1F-A66863435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5D80FCF-3CBB-04A7-ECCA-B8C5E132E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85DB350-EE56-950E-D578-B313C92F0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0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6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6C95C69-9981-BDC4-EB37-A36C66206B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8E454C8-6C6C-B313-F7B3-801EA0F04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85C755DB-893F-C64E-8AF2-C831F24E0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D16448E-F6D1-2C20-67AF-E1151C7186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68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93FCEBB-2B78-CAAE-746C-62AA054C7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255504C-6278-D317-3B7B-B0FC81F226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8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44AC0E7-BC0A-60E6-DB9B-9E4959B087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600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8776E67-A12F-39E1-5122-480F41F2B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BA2B8176-154E-1134-AE38-0573799014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53E632D-627C-2CF2-8F59-9A00EB7D70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97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83BAD9-BD3D-6E62-299D-153A8F0BA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126C8C0-3094-993C-1E39-30F0864350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85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7953599" y="4443894"/>
            <a:ext cx="763925" cy="480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1069"/>
              </a:lnSpc>
            </a:pPr>
            <a:r>
              <a:rPr sz="1228" b="0" i="0" spc="-5" dirty="0">
                <a:solidFill>
                  <a:srgbClr val="FFFFFF"/>
                </a:solidFill>
                <a:latin typeface="Outfit" pitchFamily="2" charset="0"/>
                <a:cs typeface="Spectral-Light"/>
              </a:rPr>
              <a:t>University</a:t>
            </a:r>
            <a:endParaRPr sz="1228" b="0" i="0" dirty="0">
              <a:latin typeface="Outfit" pitchFamily="2" charset="0"/>
              <a:cs typeface="Spectral-Light"/>
            </a:endParaRPr>
          </a:p>
          <a:p>
            <a:pPr marL="5776">
              <a:lnSpc>
                <a:spcPts val="1308"/>
              </a:lnSpc>
            </a:pP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"/>
              </a:rPr>
              <a:t>of</a:t>
            </a: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-Light"/>
              </a:rPr>
              <a:t>Galway.ie</a:t>
            </a:r>
            <a:endParaRPr sz="1228" b="0" i="0" dirty="0">
              <a:latin typeface="Outfit" pitchFamily="2" charset="0"/>
              <a:cs typeface="Spectral-Light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42C85CB-741A-2D67-0D87-8A43E2C6D3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39C4E43-7729-C4E5-690B-9C37F35AC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8981" y="181"/>
            <a:ext cx="4965019" cy="5143139"/>
          </a:xfrm>
          <a:prstGeom prst="rect">
            <a:avLst/>
          </a:prstGeom>
        </p:spPr>
      </p:pic>
      <p:pic>
        <p:nvPicPr>
          <p:cNvPr id="79" name="Picture 78" descr="Logo&#10;&#10;Description automatically generated with medium confidence">
            <a:extLst>
              <a:ext uri="{FF2B5EF4-FFF2-40B4-BE49-F238E27FC236}">
                <a16:creationId xmlns:a16="http://schemas.microsoft.com/office/drawing/2014/main" id="{D512AD58-9BCD-C5E1-0485-634CAE1E3E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D9CE0E88-1024-2217-A732-5EB0B7404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24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3ED5843-A67C-EFB1-D461-9CCEDF85A6CF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63A50759-F8AB-3FBC-D737-5D8E38A363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630" y="7729"/>
            <a:ext cx="5021370" cy="5143139"/>
          </a:xfrm>
          <a:prstGeom prst="rect">
            <a:avLst/>
          </a:prstGeom>
        </p:spPr>
      </p:pic>
      <p:sp>
        <p:nvSpPr>
          <p:cNvPr id="80" name="Subtitle 2">
            <a:extLst>
              <a:ext uri="{FF2B5EF4-FFF2-40B4-BE49-F238E27FC236}">
                <a16:creationId xmlns:a16="http://schemas.microsoft.com/office/drawing/2014/main" id="{01C673F2-9EDD-B71B-58BF-18B353D09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5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E274902-B01F-6EF6-B71B-60E4A7B67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F300A6-A419-8C90-233A-37E8AC45F9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841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add picture</a:t>
            </a:r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15A1A1E-EB3F-911A-8895-76AAF9699152}"/>
              </a:ext>
            </a:extLst>
          </p:cNvPr>
          <p:cNvSpPr/>
          <p:nvPr userDrawn="1"/>
        </p:nvSpPr>
        <p:spPr>
          <a:xfrm>
            <a:off x="7979920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DBC7975-EE5A-D398-AC86-ACDDCB0EB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10B1BE47-1CA2-4FEA-EA68-808D696D07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E1BD5C4-29E3-E66C-EFEF-43D6572A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07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FA78424-EBEF-A3A7-C341-7FC211974A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E06D043-BE9E-7D4A-4983-128637F35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0C7C12A-42BB-918A-4EDA-059063A00E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559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</a:t>
            </a:r>
            <a:br>
              <a:rPr lang="en-GB"/>
            </a:br>
            <a:r>
              <a:rPr lang="en-GB"/>
              <a:t>add picture</a:t>
            </a: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63A5A37-2DD3-8DB2-B5F5-DED340B7FDED}"/>
              </a:ext>
            </a:extLst>
          </p:cNvPr>
          <p:cNvSpPr/>
          <p:nvPr userDrawn="1"/>
        </p:nvSpPr>
        <p:spPr>
          <a:xfrm>
            <a:off x="7972223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236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3">
            <a:extLst>
              <a:ext uri="{FF2B5EF4-FFF2-40B4-BE49-F238E27FC236}">
                <a16:creationId xmlns:a16="http://schemas.microsoft.com/office/drawing/2014/main" id="{F6B89E7D-C894-6508-DE68-941030866F77}"/>
              </a:ext>
            </a:extLst>
          </p:cNvPr>
          <p:cNvSpPr/>
          <p:nvPr userDrawn="1"/>
        </p:nvSpPr>
        <p:spPr>
          <a:xfrm>
            <a:off x="0" y="289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Picture 37" descr="Shape&#10;&#10;Description automatically generated">
            <a:extLst>
              <a:ext uri="{FF2B5EF4-FFF2-40B4-BE49-F238E27FC236}">
                <a16:creationId xmlns:a16="http://schemas.microsoft.com/office/drawing/2014/main" id="{2B4A76F5-4DD6-B3B4-A522-ECD143D38A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42" y="1285928"/>
            <a:ext cx="3014998" cy="3715406"/>
          </a:xfrm>
          <a:prstGeom prst="rect">
            <a:avLst/>
          </a:prstGeom>
        </p:spPr>
      </p:pic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D7BEA09C-5FA4-283D-831E-8B4496151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841" y="1253515"/>
            <a:ext cx="3477146" cy="2122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546"/>
              </a:spcBef>
              <a:spcAft>
                <a:spcPts val="546"/>
              </a:spcAft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</a:t>
            </a:r>
            <a:br>
              <a:rPr lang="en-GB"/>
            </a:br>
            <a:r>
              <a:rPr lang="en-GB"/>
              <a:t>Max 4 lines </a:t>
            </a:r>
            <a:br>
              <a:rPr lang="en-GB"/>
            </a:br>
            <a:r>
              <a:rPr lang="en-GB"/>
              <a:t>for copy to be placed here</a:t>
            </a:r>
            <a:endParaRPr lang="en-US"/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F874A05C-1D8D-38FA-3879-352AA30633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EE53FCE0-553F-884D-67FD-F3AAC22407C2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079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-6652" y="-7439"/>
            <a:ext cx="9150652" cy="5158307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39" y="324909"/>
            <a:ext cx="4135673" cy="2721896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784" y="7729"/>
            <a:ext cx="388421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 title maximum of 2 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53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04C23F71-F8FF-7C2B-0FE1-E228C8B3C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24C769-1998-A06D-6E9C-55F0D1FA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0"/>
            <a:ext cx="8235197" cy="3578432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12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289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125DBA8C-F4DB-0D36-D51C-275FFF5B12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54548" y="1425525"/>
            <a:ext cx="3589452" cy="371928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380E4B3-05CE-C39D-C7D6-CAB444C30F52}"/>
              </a:ext>
            </a:extLst>
          </p:cNvPr>
          <p:cNvSpPr/>
          <p:nvPr userDrawn="1"/>
        </p:nvSpPr>
        <p:spPr>
          <a:xfrm>
            <a:off x="5430645" y="1425525"/>
            <a:ext cx="123903" cy="3717686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6431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66FC306-B4B3-F80E-CAC0-B419EBDE3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0D9F827A-E976-6ABC-1466-86F285CB7C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1A5B-745A-E6EC-8F3D-4FD608B1B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1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1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88586-E7D9-0274-F6DA-71144635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2141468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CECC3-1AE5-10C3-4C6E-74D1D5D11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1299192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624B7872-7768-8994-9EFC-A12171D04E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15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5019323"/>
            <a:ext cx="9144000" cy="12389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AD0-AE77-3039-7CEA-D90642EF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76" y="1274651"/>
            <a:ext cx="8235197" cy="2683331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DA59C-4523-11FE-0AFC-93AD51833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E9C1154D-36D6-A953-38F2-59B9E13E9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1195EDD9-5DCF-E587-8C4A-A05B7E78D324}"/>
              </a:ext>
            </a:extLst>
          </p:cNvPr>
          <p:cNvSpPr/>
          <p:nvPr/>
        </p:nvSpPr>
        <p:spPr>
          <a:xfrm>
            <a:off x="522621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53827B12-AFEC-0AC9-04EF-BDF6A071CF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47884" y="1306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3792079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01DF-1D0F-8FAF-5FA2-93517F55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080" y="170517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34B44A-7A8E-F500-20CE-D4E64B0EF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0079" y="421413"/>
            <a:ext cx="4236359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72" name="Picture 71" descr="Logo&#10;&#10;Description automatically generated with medium confidence">
            <a:extLst>
              <a:ext uri="{FF2B5EF4-FFF2-40B4-BE49-F238E27FC236}">
                <a16:creationId xmlns:a16="http://schemas.microsoft.com/office/drawing/2014/main" id="{A7E1376B-7710-0DD8-EA1F-07505FDD14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4879" y="3970892"/>
            <a:ext cx="1642925" cy="1081292"/>
          </a:xfrm>
          <a:prstGeom prst="rect">
            <a:avLst/>
          </a:prstGeom>
        </p:spPr>
      </p:pic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666F29F3-5F63-ECBC-D7F4-B404692075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8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4E101A4-56D7-2B69-7070-2CA34A9EEF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72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C6CDE099-1FB8-58A8-FC61-4700ECB4DA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9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EC66147D-9FC7-612D-FFE0-F5B777FAF5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214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2BA07D73-342E-F574-3FF1-6110E6D91C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4341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9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y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18CBD-6FF2-33EA-7CEC-90D3B43D5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C92E8A1-37D3-2FC9-50B2-B21242849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1261" y="181"/>
            <a:ext cx="4342739" cy="51431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4441B3FD-1279-E5F0-E2EF-2F81392260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86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6981FABC-D64E-DD4E-DD40-88B87CDE4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621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267225A8-DF92-6DC4-B9E0-536C7B8E9C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25046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59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8CD300-AFD2-A445-594E-242C472866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main images</a:t>
            </a:r>
            <a:endParaRPr lang="en-US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26C29E3D-6339-BE55-5799-0028BAFC3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9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5557DA65-DD09-B94E-7CC0-8C994100CD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14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B0D28BD-15AE-5855-9139-0860ED5080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74402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71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81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71280F10-9A00-38FC-CBBE-9B2D4CB648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7" cy="1879801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F23457A-38BB-DF64-F930-13DF3E9042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420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540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17D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3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30411B7-870E-526A-63C0-7491D2653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954" y="0"/>
            <a:ext cx="439804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7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inside a building&#10;&#10;Description automatically generated with medium confidence">
            <a:extLst>
              <a:ext uri="{FF2B5EF4-FFF2-40B4-BE49-F238E27FC236}">
                <a16:creationId xmlns:a16="http://schemas.microsoft.com/office/drawing/2014/main" id="{58AAB12F-A906-1F06-31DB-042EF3133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531" y="-1123"/>
            <a:ext cx="4492911" cy="45206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0DEBE9C-A3B3-8A25-ACF6-5DE4D57E1A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2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32295549-C08F-2833-10A2-22BF12289814}"/>
              </a:ext>
            </a:extLst>
          </p:cNvPr>
          <p:cNvSpPr/>
          <p:nvPr userDrawn="1"/>
        </p:nvSpPr>
        <p:spPr>
          <a:xfrm>
            <a:off x="0" y="289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A picture containing text, sky, outdoor, green&#10;&#10;Description automatically generated">
            <a:extLst>
              <a:ext uri="{FF2B5EF4-FFF2-40B4-BE49-F238E27FC236}">
                <a16:creationId xmlns:a16="http://schemas.microsoft.com/office/drawing/2014/main" id="{A87E668B-9E4F-B66A-219F-844904B174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369" y="-1125"/>
            <a:ext cx="4490207" cy="4517954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800AB7-3DD6-1390-0D81-070E14CB5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A67FF1C-2AE3-AC33-1C9E-A9127729BF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9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5BAB2048-AC9E-1F4A-D866-B15D7071D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5146" y="-5523"/>
            <a:ext cx="4257706" cy="5154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9D4D7D-7842-485B-36C3-917F4255A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5" cy="29425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5B0E4720-DC61-098C-8125-F7EF583CA3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41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1298603-0265-B51E-5AFA-28B77C5D9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"/>
            <a:ext cx="9152642" cy="514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B11714-66E0-73E7-21D9-A04EC04528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DC1EBCA-571F-432C-54DC-A169C3608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EC8DA54-688C-5EFC-0681-FB90111AA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3" name="Picture 2" descr="A picture containing sky, building, outdoor, structure&#10;&#10;Description automatically generated">
            <a:extLst>
              <a:ext uri="{FF2B5EF4-FFF2-40B4-BE49-F238E27FC236}">
                <a16:creationId xmlns:a16="http://schemas.microsoft.com/office/drawing/2014/main" id="{DFCDE3D0-BC23-0D56-1107-07EABC2762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4" cy="2942574"/>
          </a:xfrm>
          <a:prstGeom prst="rect">
            <a:avLst/>
          </a:prstGeom>
        </p:spPr>
      </p:pic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F0807F8-6F11-2AD6-E61F-AAF048058D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5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walking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D825D899-3701-A821-CF70-373ED20C7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552" y="0"/>
            <a:ext cx="3584448" cy="514350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399047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E998EA2-4145-3937-3457-AE70AAE0E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3D9B738-0A38-3F95-E441-05394665A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D93502A-F937-F227-B1D6-80A95B7085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7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3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D371A-D2D5-4200-2DCE-D7D59B36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03" y="273637"/>
            <a:ext cx="7886195" cy="99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3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1" r:id="rId2"/>
    <p:sldLayoutId id="2147483661" r:id="rId3"/>
    <p:sldLayoutId id="2147483698" r:id="rId4"/>
    <p:sldLayoutId id="2147483716" r:id="rId5"/>
    <p:sldLayoutId id="2147483867" r:id="rId6"/>
    <p:sldLayoutId id="2147483785" r:id="rId7"/>
    <p:sldLayoutId id="2147483793" r:id="rId8"/>
    <p:sldLayoutId id="2147483730" r:id="rId9"/>
    <p:sldLayoutId id="2147483699" r:id="rId10"/>
    <p:sldLayoutId id="2147483804" r:id="rId11"/>
    <p:sldLayoutId id="2147483830" r:id="rId12"/>
    <p:sldLayoutId id="2147483823" r:id="rId13"/>
    <p:sldLayoutId id="2147483853" r:id="rId14"/>
    <p:sldLayoutId id="2147483690" r:id="rId15"/>
    <p:sldLayoutId id="2147483673" r:id="rId16"/>
    <p:sldLayoutId id="2147483840" r:id="rId17"/>
    <p:sldLayoutId id="2147483720" r:id="rId18"/>
    <p:sldLayoutId id="2147483667" r:id="rId19"/>
    <p:sldLayoutId id="2147483664" r:id="rId20"/>
    <p:sldLayoutId id="2147483862" r:id="rId21"/>
    <p:sldLayoutId id="2147483864" r:id="rId22"/>
    <p:sldLayoutId id="2147483674" r:id="rId23"/>
    <p:sldLayoutId id="2147483676" r:id="rId24"/>
    <p:sldLayoutId id="2147483675" r:id="rId25"/>
    <p:sldLayoutId id="2147483662" r:id="rId26"/>
    <p:sldLayoutId id="2147483678" r:id="rId27"/>
    <p:sldLayoutId id="2147483687" r:id="rId28"/>
    <p:sldLayoutId id="2147483689" r:id="rId29"/>
    <p:sldLayoutId id="2147483700" r:id="rId30"/>
    <p:sldLayoutId id="2147483701" r:id="rId31"/>
    <p:sldLayoutId id="2147483702" r:id="rId32"/>
    <p:sldLayoutId id="2147483680" r:id="rId33"/>
    <p:sldLayoutId id="2147483719" r:id="rId34"/>
    <p:sldLayoutId id="2147483682" r:id="rId35"/>
  </p:sldLayoutIdLst>
  <p:txStyles>
    <p:titleStyle>
      <a:lvl1pPr algn="l" defTabSz="415869" rtl="0" eaLnBrk="1" latinLnBrk="0" hangingPunct="1">
        <a:lnSpc>
          <a:spcPct val="90000"/>
        </a:lnSpc>
        <a:spcBef>
          <a:spcPct val="0"/>
        </a:spcBef>
        <a:buNone/>
        <a:defRPr sz="2001" b="0" i="0" kern="1200">
          <a:solidFill>
            <a:srgbClr val="003C3B"/>
          </a:solidFill>
          <a:latin typeface="Outfit" pitchFamily="2" charset="0"/>
          <a:ea typeface="+mj-ea"/>
          <a:cs typeface="+mj-cs"/>
        </a:defRPr>
      </a:lvl1pPr>
    </p:titleStyle>
    <p:bodyStyle>
      <a:lvl1pPr marL="103967" indent="-103967" algn="l" defTabSz="41586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273" kern="1200">
          <a:solidFill>
            <a:schemeClr val="tx1"/>
          </a:solidFill>
          <a:latin typeface="+mn-lt"/>
          <a:ea typeface="+mn-ea"/>
          <a:cs typeface="+mn-cs"/>
        </a:defRPr>
      </a:lvl1pPr>
      <a:lvl2pPr marL="311902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1983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727771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93570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143640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351575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559509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767444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1pPr>
      <a:lvl2pPr marL="207935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2pPr>
      <a:lvl3pPr marL="415869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3pPr>
      <a:lvl4pPr marL="623804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831738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039673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247607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455542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663476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typing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ypy.readthedocs.io/en/stable/cheat_sheet_py3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github.com/ramonhagenaars/nptyping" TargetMode="External"/><Relationship Id="rId4" Type="http://schemas.openxmlformats.org/officeDocument/2006/relationships/hyperlink" Target="https://numpy.org/devdocs/reference/typing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pyright/blob/main/docs/mypy-comparison.m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87302-7BD7-AD61-F43D-710221244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3" y="3669577"/>
            <a:ext cx="6316443" cy="997860"/>
          </a:xfrm>
        </p:spPr>
        <p:txBody>
          <a:bodyPr/>
          <a:lstStyle/>
          <a:p>
            <a:r>
              <a:rPr lang="en-US" sz="2800" dirty="0"/>
              <a:t>Type definitions in Python</a:t>
            </a:r>
            <a:br>
              <a:rPr lang="en-US" sz="2800" dirty="0"/>
            </a:br>
            <a:r>
              <a:rPr lang="en-US" sz="2800" dirty="0"/>
              <a:t>Research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793428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D141-DE91-943D-6A05-EBE76B34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19" y="470470"/>
            <a:ext cx="7639975" cy="461925"/>
          </a:xfrm>
        </p:spPr>
        <p:txBody>
          <a:bodyPr/>
          <a:lstStyle/>
          <a:p>
            <a:r>
              <a:rPr lang="en-US" dirty="0"/>
              <a:t>Another example of a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BA2E8-E4DD-F6BC-F3B2-F9DF87F8C7F9}"/>
              </a:ext>
            </a:extLst>
          </p:cNvPr>
          <p:cNvSpPr txBox="1"/>
          <p:nvPr/>
        </p:nvSpPr>
        <p:spPr>
          <a:xfrm>
            <a:off x="949307" y="1004039"/>
            <a:ext cx="7080787" cy="33085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remove_from_stock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inventory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dict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car_model_to_remove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"""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Removes a car from the inventory.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inventory: dictionary of inventory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car_model_to_remove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: the model of car to remove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"""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car_model_to_remove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inventory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  raise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ValueError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"No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cars of model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car_model_to_remove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in inventory."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</a:p>
          <a:p>
            <a:r>
              <a:rPr lang="en-GB" sz="11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current_stock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inventory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car_model_to_remove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current_stock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&gt;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inventory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car_model_to_remove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-=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  del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inventory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car_model_to_remove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66047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D141-DE91-943D-6A05-EBE76B34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19" y="470470"/>
            <a:ext cx="7639975" cy="461925"/>
          </a:xfrm>
        </p:spPr>
        <p:txBody>
          <a:bodyPr/>
          <a:lstStyle/>
          <a:p>
            <a:r>
              <a:rPr lang="en-US" dirty="0"/>
              <a:t>Custom class as a type annotation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BA2E8-E4DD-F6BC-F3B2-F9DF87F8C7F9}"/>
              </a:ext>
            </a:extLst>
          </p:cNvPr>
          <p:cNvSpPr txBox="1"/>
          <p:nvPr/>
        </p:nvSpPr>
        <p:spPr>
          <a:xfrm>
            <a:off x="949307" y="1509921"/>
            <a:ext cx="7080787" cy="21236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open_showrooms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showroom_list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Showroom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]):</a:t>
            </a: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"""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Open a number of showrooms.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showroom_list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: list of showrooms to open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"""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showroom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showroom_list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showroom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is_open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"All showrooms are now open!"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7845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D141-DE91-943D-6A05-EBE76B34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19" y="470470"/>
            <a:ext cx="7639975" cy="461925"/>
          </a:xfrm>
        </p:spPr>
        <p:txBody>
          <a:bodyPr/>
          <a:lstStyle/>
          <a:p>
            <a:r>
              <a:rPr lang="en-US" dirty="0"/>
              <a:t>More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773A0-D983-BF5F-7C8E-8D275E7AE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Other key annotations that are often used. Please see </a:t>
            </a:r>
            <a:r>
              <a:rPr lang="en-GB" dirty="0">
                <a:hlinkClick r:id="rId3"/>
              </a:rPr>
              <a:t>typing docs </a:t>
            </a:r>
            <a:r>
              <a:rPr lang="en-GB" dirty="0"/>
              <a:t>for more information &amp; rules: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- str, list, tuple, </a:t>
            </a:r>
            <a:r>
              <a:rPr lang="en-GB" dirty="0" err="1"/>
              <a:t>dict</a:t>
            </a:r>
            <a:r>
              <a:rPr lang="en-GB" dirty="0"/>
              <a:t> etc: any built in types</a:t>
            </a:r>
          </a:p>
          <a:p>
            <a:pPr marL="0" indent="0">
              <a:buNone/>
            </a:pPr>
            <a:r>
              <a:rPr lang="en-GB" dirty="0"/>
              <a:t>	- </a:t>
            </a:r>
            <a:r>
              <a:rPr lang="en-GB" dirty="0" err="1"/>
              <a:t>typing.Any</a:t>
            </a:r>
            <a:r>
              <a:rPr lang="en-GB" dirty="0"/>
              <a:t>: an unconstrained type</a:t>
            </a:r>
          </a:p>
          <a:p>
            <a:pPr marL="0" indent="0">
              <a:buNone/>
            </a:pPr>
            <a:r>
              <a:rPr lang="en-GB" dirty="0"/>
              <a:t>	- </a:t>
            </a:r>
            <a:r>
              <a:rPr lang="en-GB" dirty="0" err="1"/>
              <a:t>typing.NoReturn</a:t>
            </a:r>
            <a:r>
              <a:rPr lang="en-GB" dirty="0"/>
              <a:t>: function never returns</a:t>
            </a:r>
          </a:p>
          <a:p>
            <a:pPr marL="0" indent="0">
              <a:buNone/>
            </a:pPr>
            <a:r>
              <a:rPr lang="en-GB" dirty="0"/>
              <a:t>	- </a:t>
            </a:r>
            <a:r>
              <a:rPr lang="en-GB" dirty="0" err="1"/>
              <a:t>typing.Self</a:t>
            </a:r>
            <a:r>
              <a:rPr lang="en-GB" dirty="0"/>
              <a:t>: the current enclosed class</a:t>
            </a:r>
          </a:p>
          <a:p>
            <a:pPr marL="0" indent="0">
              <a:buNone/>
            </a:pPr>
            <a:r>
              <a:rPr lang="en-GB" dirty="0"/>
              <a:t>	- </a:t>
            </a:r>
            <a:r>
              <a:rPr lang="en-GB" dirty="0" err="1"/>
              <a:t>typing.Union</a:t>
            </a:r>
            <a:r>
              <a:rPr lang="en-GB" dirty="0"/>
              <a:t>[a, b]: equivalent to a | b, means either a or b</a:t>
            </a:r>
          </a:p>
          <a:p>
            <a:pPr marL="0" indent="0">
              <a:buNone/>
            </a:pPr>
            <a:r>
              <a:rPr lang="en-GB" dirty="0"/>
              <a:t>	- </a:t>
            </a:r>
            <a:r>
              <a:rPr lang="en-GB" dirty="0" err="1"/>
              <a:t>typing.Optional</a:t>
            </a:r>
            <a:r>
              <a:rPr lang="en-GB" dirty="0"/>
              <a:t>[a]: equivalent to a | None, means either a or None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Note that other abstract types, such as </a:t>
            </a:r>
            <a:r>
              <a:rPr lang="en-GB" dirty="0" err="1"/>
              <a:t>typing.Sequence</a:t>
            </a:r>
            <a:r>
              <a:rPr lang="en-GB" dirty="0"/>
              <a:t>, or </a:t>
            </a:r>
            <a:r>
              <a:rPr lang="en-GB" dirty="0" err="1"/>
              <a:t>typing.Iterable</a:t>
            </a:r>
            <a:r>
              <a:rPr lang="en-GB" dirty="0"/>
              <a:t>, can be used.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1594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D141-DE91-943D-6A05-EBE76B34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19" y="470470"/>
            <a:ext cx="7639975" cy="461925"/>
          </a:xfrm>
        </p:spPr>
        <p:txBody>
          <a:bodyPr/>
          <a:lstStyle/>
          <a:p>
            <a:r>
              <a:rPr lang="en-US" dirty="0"/>
              <a:t>More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773A0-D983-BF5F-7C8E-8D275E7AE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Dataclasses</a:t>
            </a:r>
            <a:r>
              <a:rPr lang="en-GB" dirty="0"/>
              <a:t> make heavy use of type hints.</a:t>
            </a:r>
          </a:p>
          <a:p>
            <a:pPr lvl="1"/>
            <a:r>
              <a:rPr lang="en-GB" dirty="0"/>
              <a:t>These help to reduce boilerplate code.</a:t>
            </a:r>
          </a:p>
          <a:p>
            <a:pPr lvl="1"/>
            <a:r>
              <a:rPr lang="en-GB" dirty="0"/>
              <a:t>They include lots of functionality/convenience methods out the box.</a:t>
            </a:r>
          </a:p>
          <a:p>
            <a:pPr lvl="1"/>
            <a:r>
              <a:rPr lang="en-GB" dirty="0"/>
              <a:t>You can also make these immutable.</a:t>
            </a:r>
          </a:p>
          <a:p>
            <a:pPr lvl="1"/>
            <a:r>
              <a:rPr lang="en-GB" dirty="0"/>
              <a:t>We can use the @</a:t>
            </a:r>
            <a:r>
              <a:rPr lang="en-GB" dirty="0" err="1"/>
              <a:t>dataclass</a:t>
            </a:r>
            <a:r>
              <a:rPr lang="en-GB" dirty="0"/>
              <a:t> decorator to define these.</a:t>
            </a:r>
          </a:p>
          <a:p>
            <a:pPr marL="207935" lvl="1" indent="0">
              <a:buNone/>
            </a:pPr>
            <a:endParaRPr lang="en-GB" dirty="0"/>
          </a:p>
          <a:p>
            <a:pPr marL="207935" lvl="1" indent="0">
              <a:buNone/>
            </a:pPr>
            <a:endParaRPr lang="en-GB" dirty="0"/>
          </a:p>
          <a:p>
            <a:pPr marL="207935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TypedDicts</a:t>
            </a:r>
            <a:r>
              <a:rPr lang="en-GB" dirty="0"/>
              <a:t> do as well.</a:t>
            </a:r>
          </a:p>
          <a:p>
            <a:pPr lvl="1"/>
            <a:r>
              <a:rPr lang="en-GB" dirty="0" err="1"/>
              <a:t>TypedDicts</a:t>
            </a:r>
            <a:r>
              <a:rPr lang="en-GB" dirty="0"/>
              <a:t> must have the right keys and the right types.</a:t>
            </a:r>
          </a:p>
          <a:p>
            <a:pPr lvl="1"/>
            <a:r>
              <a:rPr lang="en-GB" dirty="0"/>
              <a:t>These can be used for data validation, and are really handy when returning data structures.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790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D141-DE91-943D-6A05-EBE76B34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19" y="470470"/>
            <a:ext cx="7639975" cy="461925"/>
          </a:xfrm>
        </p:spPr>
        <p:txBody>
          <a:bodyPr/>
          <a:lstStyle/>
          <a:p>
            <a:r>
              <a:rPr lang="en-US" dirty="0"/>
              <a:t>Cheat sheets and NumPy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773A0-D983-BF5F-7C8E-8D275E7AE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8" y="1187521"/>
            <a:ext cx="5219950" cy="254604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- The </a:t>
            </a:r>
            <a:r>
              <a:rPr lang="en-GB" dirty="0" err="1"/>
              <a:t>MyPy</a:t>
            </a:r>
            <a:r>
              <a:rPr lang="en-GB" dirty="0"/>
              <a:t> documentation hosts a good type hint cheat sheet, which can be found </a:t>
            </a:r>
            <a:r>
              <a:rPr lang="en-GB" dirty="0">
                <a:hlinkClick r:id="rId3"/>
              </a:rPr>
              <a:t>here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Information about type hinting in NumPy can be found </a:t>
            </a:r>
            <a:r>
              <a:rPr lang="en-GB" dirty="0">
                <a:hlinkClick r:id="rId4"/>
              </a:rPr>
              <a:t>here</a:t>
            </a:r>
            <a:r>
              <a:rPr lang="en-GB" dirty="0"/>
              <a:t>. Support is not yet mature, but works, with a generic </a:t>
            </a:r>
            <a:r>
              <a:rPr lang="en-GB" dirty="0" err="1"/>
              <a:t>np.typing.NDArray</a:t>
            </a:r>
            <a:r>
              <a:rPr lang="en-GB" dirty="0"/>
              <a:t> annotation. See the repository for an example.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Libraries such as  </a:t>
            </a:r>
            <a:r>
              <a:rPr lang="en-GB" dirty="0" err="1"/>
              <a:t>nptyping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here</a:t>
            </a:r>
            <a:r>
              <a:rPr lang="en-GB" dirty="0"/>
              <a:t> allow more control over shape and </a:t>
            </a:r>
            <a:r>
              <a:rPr lang="en-GB" dirty="0" err="1"/>
              <a:t>dtype</a:t>
            </a:r>
            <a:r>
              <a:rPr lang="en-GB" dirty="0"/>
              <a:t> parameters for </a:t>
            </a:r>
            <a:r>
              <a:rPr lang="en-GB" dirty="0" err="1"/>
              <a:t>numpy</a:t>
            </a:r>
            <a:r>
              <a:rPr lang="en-GB" dirty="0"/>
              <a:t> type hints.</a:t>
            </a:r>
          </a:p>
        </p:txBody>
      </p:sp>
    </p:spTree>
    <p:extLst>
      <p:ext uri="{BB962C8B-B14F-4D97-AF65-F5344CB8AC3E}">
        <p14:creationId xmlns:p14="http://schemas.microsoft.com/office/powerpoint/2010/main" val="3764797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D141-DE91-943D-6A05-EBE76B34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19" y="470470"/>
            <a:ext cx="7639975" cy="461925"/>
          </a:xfrm>
        </p:spPr>
        <p:txBody>
          <a:bodyPr/>
          <a:lstStyle/>
          <a:p>
            <a:r>
              <a:rPr lang="en-US" dirty="0" err="1"/>
              <a:t>Dataclasses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BA2E8-E4DD-F6BC-F3B2-F9DF87F8C7F9}"/>
              </a:ext>
            </a:extLst>
          </p:cNvPr>
          <p:cNvSpPr txBox="1"/>
          <p:nvPr/>
        </p:nvSpPr>
        <p:spPr>
          <a:xfrm>
            <a:off x="949307" y="1002089"/>
            <a:ext cx="7080787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dataclasses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dataclass</a:t>
            </a:r>
            <a:endParaRPr lang="en-GB" sz="1100" b="0" dirty="0">
              <a:solidFill>
                <a:srgbClr val="6A9955"/>
              </a:solidFill>
              <a:effectLst/>
              <a:latin typeface="Menlo" panose="020B0609030804020204" pitchFamily="49" charset="0"/>
            </a:endParaRPr>
          </a:p>
          <a:p>
            <a:endParaRPr lang="en-GB" sz="1100" dirty="0">
              <a:solidFill>
                <a:srgbClr val="6A9955"/>
              </a:solidFill>
              <a:latin typeface="Menlo" panose="020B0609030804020204" pitchFamily="49" charset="0"/>
            </a:endParaRPr>
          </a:p>
          <a:p>
            <a:endParaRPr lang="en-GB" sz="1100" b="0" dirty="0">
              <a:solidFill>
                <a:srgbClr val="6A9955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GB" sz="11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Dataclasses</a:t>
            </a:r>
            <a:r>
              <a:rPr lang="en-GB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make use of type hints, and generate a number of methods for you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dataclass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InventoryItem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"""Class for an inventory item in a showroom."""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vehicle_type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model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unit_price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float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stock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total_model_cost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"""Calculate total cost of model in stock."""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unit_price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stock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807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D141-DE91-943D-6A05-EBE76B34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19" y="470470"/>
            <a:ext cx="7639975" cy="461925"/>
          </a:xfrm>
        </p:spPr>
        <p:txBody>
          <a:bodyPr/>
          <a:lstStyle/>
          <a:p>
            <a:r>
              <a:rPr lang="en-US" dirty="0" err="1"/>
              <a:t>TypedDicts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BA2E8-E4DD-F6BC-F3B2-F9DF87F8C7F9}"/>
              </a:ext>
            </a:extLst>
          </p:cNvPr>
          <p:cNvSpPr txBox="1"/>
          <p:nvPr/>
        </p:nvSpPr>
        <p:spPr>
          <a:xfrm>
            <a:off x="1967935" y="1020318"/>
            <a:ext cx="5486663" cy="39857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typing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TypedDict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100" b="0" dirty="0">
              <a:solidFill>
                <a:srgbClr val="6A9955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EngineAttributes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TypedDict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engine_type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engine_size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cylinders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float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turbo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bool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engine_location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</a:t>
            </a:r>
          </a:p>
          <a:p>
            <a:endParaRPr lang="en-GB" sz="1100" dirty="0">
              <a:solidFill>
                <a:srgbClr val="4EC9B0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4EC9B0"/>
                </a:solidFill>
                <a:latin typeface="Menlo" panose="020B0609030804020204" pitchFamily="49" charset="0"/>
              </a:rPr>
              <a:t>class Car:</a:t>
            </a:r>
          </a:p>
          <a:p>
            <a:endParaRPr lang="en-GB" sz="1100" dirty="0">
              <a:solidFill>
                <a:srgbClr val="4EC9B0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4EC9B0"/>
                </a:solidFill>
                <a:latin typeface="Menlo" panose="020B0609030804020204" pitchFamily="49" charset="0"/>
              </a:rPr>
              <a:t>.......</a:t>
            </a:r>
          </a:p>
          <a:p>
            <a:endParaRPr lang="en-GB" sz="1100" dirty="0">
              <a:solidFill>
                <a:srgbClr val="4EC9B0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get_engine_attributes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EngineAttributes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"""Return a dictionary of engine attributes."""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"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engine_type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engine_type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"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engine_size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engine_size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"cylinders"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cylinders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"turbo"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turbo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"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engine_location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engine_location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213929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D141-DE91-943D-6A05-EBE76B34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19" y="470470"/>
            <a:ext cx="7639975" cy="461925"/>
          </a:xfrm>
        </p:spPr>
        <p:txBody>
          <a:bodyPr/>
          <a:lstStyle/>
          <a:p>
            <a:r>
              <a:rPr lang="en-US" dirty="0"/>
              <a:t>A gotcha: Circular import problems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D5C2FB-5B4D-4A2A-7934-826299FFFA9A}"/>
              </a:ext>
            </a:extLst>
          </p:cNvPr>
          <p:cNvSpPr txBox="1">
            <a:spLocks/>
          </p:cNvSpPr>
          <p:nvPr/>
        </p:nvSpPr>
        <p:spPr>
          <a:xfrm>
            <a:off x="576947" y="2409091"/>
            <a:ext cx="8235197" cy="1793632"/>
          </a:xfrm>
          <a:prstGeom prst="rect">
            <a:avLst/>
          </a:prstGeom>
        </p:spPr>
        <p:txBody>
          <a:bodyPr/>
          <a:lstStyle>
            <a:lvl1pPr marL="103967" indent="-103967" algn="l" defTabSz="415869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455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1pPr>
            <a:lvl2pPr marL="311902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273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2pPr>
            <a:lvl3pPr marL="51983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092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3pPr>
            <a:lvl4pPr marL="727771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910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4pPr>
            <a:lvl5pPr marL="93570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5pPr>
            <a:lvl6pPr marL="1143640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575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509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7444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Circular imports</a:t>
            </a:r>
          </a:p>
          <a:p>
            <a:pPr lvl="1"/>
            <a:r>
              <a:rPr lang="en-GB" dirty="0"/>
              <a:t>With a complex project containing many custom classes, it might be necessary to import these to use only as type annotations.</a:t>
            </a:r>
          </a:p>
          <a:p>
            <a:pPr lvl="1"/>
            <a:r>
              <a:rPr lang="en-GB" dirty="0"/>
              <a:t>Regular import statements can lead to circular import errors, where one module is imported into another.</a:t>
            </a:r>
          </a:p>
          <a:p>
            <a:pPr lvl="1"/>
            <a:r>
              <a:rPr lang="en-GB" dirty="0"/>
              <a:t>We can use the Boolean </a:t>
            </a:r>
            <a:r>
              <a:rPr lang="en-GB" dirty="0" err="1"/>
              <a:t>typing.TYPE_CHECKING</a:t>
            </a:r>
            <a:r>
              <a:rPr lang="en-GB" dirty="0"/>
              <a:t> to help resolve this issue in our import block. This is a method for type checkers to help break import cycles. </a:t>
            </a:r>
          </a:p>
          <a:p>
            <a:pPr lvl="1"/>
            <a:r>
              <a:rPr lang="en-GB" dirty="0"/>
              <a:t>It evaluates to True when type checking, and False at runtime.</a:t>
            </a:r>
          </a:p>
          <a:p>
            <a:pPr marL="207935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535768-9D28-DA07-246C-6CE9A08A1F3B}"/>
              </a:ext>
            </a:extLst>
          </p:cNvPr>
          <p:cNvSpPr txBox="1"/>
          <p:nvPr/>
        </p:nvSpPr>
        <p:spPr>
          <a:xfrm>
            <a:off x="460456" y="1264394"/>
            <a:ext cx="2397577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typing</a:t>
            </a:r>
          </a:p>
          <a:p>
            <a:endParaRPr lang="en-GB" sz="1200" dirty="0">
              <a:solidFill>
                <a:srgbClr val="4EC9B0"/>
              </a:solidFill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typing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TYPE_CHECKING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CustomClass</a:t>
            </a:r>
            <a:endParaRPr lang="en-GB" sz="1200" b="0" dirty="0">
              <a:solidFill>
                <a:srgbClr val="4EC9B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51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D141-DE91-943D-6A05-EBE76B34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development in 2023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CE920-BBEE-6206-916E-360EB6E3CEE4}"/>
              </a:ext>
            </a:extLst>
          </p:cNvPr>
          <p:cNvSpPr txBox="1"/>
          <p:nvPr/>
        </p:nvSpPr>
        <p:spPr>
          <a:xfrm>
            <a:off x="506018" y="1452982"/>
            <a:ext cx="1382376" cy="369332"/>
          </a:xfrm>
          <a:prstGeom prst="rect">
            <a:avLst/>
          </a:prstGeom>
          <a:solidFill>
            <a:srgbClr val="00C896"/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3C3B"/>
                </a:solidFill>
                <a:latin typeface="Outfit" pitchFamily="2" charset="0"/>
              </a:rPr>
              <a:t>type hinting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41665-DB32-F4C1-BC33-8F5648F80337}"/>
              </a:ext>
            </a:extLst>
          </p:cNvPr>
          <p:cNvSpPr txBox="1"/>
          <p:nvPr/>
        </p:nvSpPr>
        <p:spPr>
          <a:xfrm>
            <a:off x="5775364" y="1174612"/>
            <a:ext cx="2615880" cy="646331"/>
          </a:xfrm>
          <a:prstGeom prst="rect">
            <a:avLst/>
          </a:prstGeom>
          <a:solidFill>
            <a:srgbClr val="F5F5F5"/>
          </a:solidFill>
          <a:ln w="38100">
            <a:solidFill>
              <a:srgbClr val="00C896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3C3B"/>
                </a:solidFill>
                <a:latin typeface="Outfit" pitchFamily="2" charset="0"/>
              </a:rPr>
              <a:t>virtual environments &amp; dependency managers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E4E0D-8E6A-6B6D-D7CD-4921300E5B78}"/>
              </a:ext>
            </a:extLst>
          </p:cNvPr>
          <p:cNvSpPr txBox="1"/>
          <p:nvPr/>
        </p:nvSpPr>
        <p:spPr>
          <a:xfrm>
            <a:off x="506018" y="2976824"/>
            <a:ext cx="2762737" cy="369332"/>
          </a:xfrm>
          <a:prstGeom prst="rect">
            <a:avLst/>
          </a:prstGeom>
          <a:solidFill>
            <a:srgbClr val="F5F5F5"/>
          </a:solidFill>
          <a:ln w="38100">
            <a:solidFill>
              <a:srgbClr val="00C896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3C3B"/>
                </a:solidFill>
                <a:latin typeface="Outfit" pitchFamily="2" charset="0"/>
              </a:rPr>
              <a:t>linting &amp; auto-formatting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EA2373-5927-093A-1B58-646A4C42115D}"/>
              </a:ext>
            </a:extLst>
          </p:cNvPr>
          <p:cNvSpPr txBox="1"/>
          <p:nvPr/>
        </p:nvSpPr>
        <p:spPr>
          <a:xfrm>
            <a:off x="3028864" y="1452982"/>
            <a:ext cx="1704297" cy="369332"/>
          </a:xfrm>
          <a:prstGeom prst="rect">
            <a:avLst/>
          </a:prstGeom>
          <a:solidFill>
            <a:srgbClr val="F5F5F5"/>
          </a:solidFill>
          <a:ln w="38100">
            <a:solidFill>
              <a:srgbClr val="00C896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3C3B"/>
                </a:solidFill>
                <a:latin typeface="Outfit" pitchFamily="2" charset="0"/>
              </a:rPr>
              <a:t>version 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631E1C-AC20-C2C5-5391-D5B2A1E83C3D}"/>
              </a:ext>
            </a:extLst>
          </p:cNvPr>
          <p:cNvSpPr txBox="1"/>
          <p:nvPr/>
        </p:nvSpPr>
        <p:spPr>
          <a:xfrm>
            <a:off x="6844938" y="2961066"/>
            <a:ext cx="1442852" cy="646331"/>
          </a:xfrm>
          <a:prstGeom prst="rect">
            <a:avLst/>
          </a:prstGeom>
          <a:solidFill>
            <a:srgbClr val="F5F5F5"/>
          </a:solidFill>
          <a:ln w="38100">
            <a:solidFill>
              <a:srgbClr val="00C896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3C3B"/>
                </a:solidFill>
                <a:latin typeface="Outfit" pitchFamily="2" charset="0"/>
              </a:rPr>
              <a:t>testing &amp; auto-docs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94E178-06A6-4764-D97E-0D6CFA600A91}"/>
              </a:ext>
            </a:extLst>
          </p:cNvPr>
          <p:cNvSpPr txBox="1"/>
          <p:nvPr/>
        </p:nvSpPr>
        <p:spPr>
          <a:xfrm>
            <a:off x="4831193" y="2961066"/>
            <a:ext cx="868751" cy="369332"/>
          </a:xfrm>
          <a:prstGeom prst="rect">
            <a:avLst/>
          </a:prstGeom>
          <a:solidFill>
            <a:srgbClr val="F5F5F5"/>
          </a:solidFill>
          <a:ln w="38100">
            <a:solidFill>
              <a:srgbClr val="00C896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3C3B"/>
                </a:solidFill>
                <a:latin typeface="Outfit" pitchFamily="2" charset="0"/>
              </a:rPr>
              <a:t>CI/CD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C0276-D83F-0F08-F8A5-21D409BD054D}"/>
              </a:ext>
            </a:extLst>
          </p:cNvPr>
          <p:cNvSpPr txBox="1"/>
          <p:nvPr/>
        </p:nvSpPr>
        <p:spPr>
          <a:xfrm>
            <a:off x="390120" y="1956959"/>
            <a:ext cx="16791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- </a:t>
            </a:r>
            <a:r>
              <a:rPr lang="en-GB" sz="1400" dirty="0" err="1">
                <a:solidFill>
                  <a:srgbClr val="003C3B"/>
                </a:solidFill>
                <a:latin typeface="Outfit" pitchFamily="2" charset="0"/>
              </a:rPr>
              <a:t>Pyright</a:t>
            </a:r>
            <a:endParaRPr lang="en-GB" sz="1400" dirty="0">
              <a:solidFill>
                <a:srgbClr val="003C3B"/>
              </a:solidFill>
              <a:latin typeface="Outfit" pitchFamily="2" charset="0"/>
            </a:endParaRPr>
          </a:p>
          <a:p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- </a:t>
            </a:r>
            <a:r>
              <a:rPr lang="en-GB" sz="1400" dirty="0" err="1">
                <a:solidFill>
                  <a:srgbClr val="003C3B"/>
                </a:solidFill>
                <a:latin typeface="Outfit" pitchFamily="2" charset="0"/>
              </a:rPr>
              <a:t>mypy</a:t>
            </a:r>
            <a:endParaRPr lang="en-GB" sz="1400" dirty="0">
              <a:solidFill>
                <a:srgbClr val="003C3B"/>
              </a:solidFill>
              <a:latin typeface="Outfit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559713-FB5F-7FAB-1BB7-80BDB84B0FD3}"/>
              </a:ext>
            </a:extLst>
          </p:cNvPr>
          <p:cNvSpPr txBox="1"/>
          <p:nvPr/>
        </p:nvSpPr>
        <p:spPr>
          <a:xfrm>
            <a:off x="390120" y="3447369"/>
            <a:ext cx="167917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- black</a:t>
            </a:r>
          </a:p>
          <a:p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- flake8</a:t>
            </a:r>
          </a:p>
          <a:p>
            <a:endParaRPr lang="en-GB" sz="1400" dirty="0">
              <a:solidFill>
                <a:srgbClr val="003C3B"/>
              </a:solidFill>
              <a:latin typeface="Outfit" pitchFamily="2" charset="0"/>
            </a:endParaRPr>
          </a:p>
          <a:p>
            <a:endParaRPr lang="en-GB" sz="1400" dirty="0">
              <a:solidFill>
                <a:srgbClr val="003C3B"/>
              </a:solidFill>
              <a:latin typeface="Outfit" pitchFamily="2" charset="0"/>
            </a:endParaRPr>
          </a:p>
          <a:p>
            <a:endParaRPr lang="en-GB" sz="1800" dirty="0">
              <a:solidFill>
                <a:srgbClr val="003C3B"/>
              </a:solidFill>
              <a:latin typeface="Outfit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2FE78B-F4C7-0D1B-5256-20EFFDDD85E3}"/>
              </a:ext>
            </a:extLst>
          </p:cNvPr>
          <p:cNvSpPr txBox="1"/>
          <p:nvPr/>
        </p:nvSpPr>
        <p:spPr>
          <a:xfrm>
            <a:off x="3369639" y="1910792"/>
            <a:ext cx="12879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- git</a:t>
            </a:r>
          </a:p>
          <a:p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- GitHub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AF768C-98E9-6E1A-7E67-35F8E613E57F}"/>
              </a:ext>
            </a:extLst>
          </p:cNvPr>
          <p:cNvSpPr txBox="1"/>
          <p:nvPr/>
        </p:nvSpPr>
        <p:spPr>
          <a:xfrm>
            <a:off x="4770206" y="3464753"/>
            <a:ext cx="12173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- GitHub Actions</a:t>
            </a:r>
            <a:endParaRPr lang="en-GB" sz="1800" dirty="0">
              <a:solidFill>
                <a:srgbClr val="003C3B"/>
              </a:solidFill>
              <a:latin typeface="Outfit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1E15A5-F4F2-E8C5-C2F8-EE6C0E667554}"/>
              </a:ext>
            </a:extLst>
          </p:cNvPr>
          <p:cNvSpPr txBox="1"/>
          <p:nvPr/>
        </p:nvSpPr>
        <p:spPr>
          <a:xfrm>
            <a:off x="5774362" y="1939752"/>
            <a:ext cx="9022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- </a:t>
            </a:r>
            <a:r>
              <a:rPr lang="en-GB" sz="1400" dirty="0" err="1">
                <a:solidFill>
                  <a:srgbClr val="003C3B"/>
                </a:solidFill>
                <a:latin typeface="Outfit" pitchFamily="2" charset="0"/>
              </a:rPr>
              <a:t>Pipenv</a:t>
            </a:r>
            <a:endParaRPr lang="en-GB" sz="1400" dirty="0">
              <a:solidFill>
                <a:srgbClr val="003C3B"/>
              </a:solidFill>
              <a:latin typeface="Outfit" pitchFamily="2" charset="0"/>
            </a:endParaRPr>
          </a:p>
          <a:p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- Poetry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93337F-8BCC-FF7F-B3AE-BA19F32F9C6F}"/>
              </a:ext>
            </a:extLst>
          </p:cNvPr>
          <p:cNvSpPr txBox="1"/>
          <p:nvPr/>
        </p:nvSpPr>
        <p:spPr>
          <a:xfrm>
            <a:off x="7083304" y="1934908"/>
            <a:ext cx="12044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- </a:t>
            </a:r>
            <a:r>
              <a:rPr lang="en-GB" sz="1400" dirty="0" err="1">
                <a:solidFill>
                  <a:srgbClr val="003C3B"/>
                </a:solidFill>
                <a:latin typeface="Outfit" pitchFamily="2" charset="0"/>
              </a:rPr>
              <a:t>Conda</a:t>
            </a:r>
            <a:endParaRPr lang="en-GB" sz="1400" dirty="0">
              <a:solidFill>
                <a:srgbClr val="003C3B"/>
              </a:solidFill>
              <a:latin typeface="Outfit" pitchFamily="2" charset="0"/>
            </a:endParaRPr>
          </a:p>
          <a:p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- </a:t>
            </a:r>
            <a:r>
              <a:rPr lang="en-GB" sz="1400" dirty="0" err="1">
                <a:solidFill>
                  <a:srgbClr val="003C3B"/>
                </a:solidFill>
                <a:latin typeface="Outfit" pitchFamily="2" charset="0"/>
              </a:rPr>
              <a:t>Virtualenv</a:t>
            </a:r>
            <a:endParaRPr lang="en-GB" sz="1400" dirty="0">
              <a:solidFill>
                <a:srgbClr val="003C3B"/>
              </a:solidFill>
              <a:latin typeface="Outfit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BE88E5-EF93-8B79-CA68-3A3DCEC373B0}"/>
              </a:ext>
            </a:extLst>
          </p:cNvPr>
          <p:cNvSpPr txBox="1"/>
          <p:nvPr/>
        </p:nvSpPr>
        <p:spPr>
          <a:xfrm>
            <a:off x="1517441" y="3443096"/>
            <a:ext cx="15114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- </a:t>
            </a:r>
            <a:r>
              <a:rPr lang="en-GB" sz="1400" dirty="0" err="1">
                <a:solidFill>
                  <a:srgbClr val="003C3B"/>
                </a:solidFill>
                <a:latin typeface="Outfit" pitchFamily="2" charset="0"/>
              </a:rPr>
              <a:t>isort</a:t>
            </a:r>
            <a:endParaRPr lang="en-GB" sz="1400" dirty="0">
              <a:solidFill>
                <a:srgbClr val="003C3B"/>
              </a:solidFill>
              <a:latin typeface="Outfit" pitchFamily="2" charset="0"/>
            </a:endParaRPr>
          </a:p>
          <a:p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- </a:t>
            </a:r>
            <a:r>
              <a:rPr lang="en-GB" sz="1400" dirty="0" err="1">
                <a:solidFill>
                  <a:srgbClr val="003C3B"/>
                </a:solidFill>
                <a:latin typeface="Outfit" pitchFamily="2" charset="0"/>
              </a:rPr>
              <a:t>Pylint</a:t>
            </a:r>
            <a:endParaRPr lang="en-GB" sz="1400" dirty="0">
              <a:solidFill>
                <a:srgbClr val="003C3B"/>
              </a:solidFill>
              <a:latin typeface="Outfit" pitchFamily="2" charset="0"/>
            </a:endParaRPr>
          </a:p>
          <a:p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- a spell checker!</a:t>
            </a:r>
          </a:p>
          <a:p>
            <a:endParaRPr lang="en-GB" sz="1400" dirty="0">
              <a:solidFill>
                <a:srgbClr val="003C3B"/>
              </a:solidFill>
              <a:latin typeface="Outfit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FE5FEB-8F1A-B9F8-4239-3D5A26C17463}"/>
              </a:ext>
            </a:extLst>
          </p:cNvPr>
          <p:cNvSpPr txBox="1"/>
          <p:nvPr/>
        </p:nvSpPr>
        <p:spPr>
          <a:xfrm>
            <a:off x="7083304" y="3658539"/>
            <a:ext cx="9022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- </a:t>
            </a:r>
            <a:r>
              <a:rPr lang="en-GB" sz="1400" dirty="0" err="1">
                <a:solidFill>
                  <a:srgbClr val="003C3B"/>
                </a:solidFill>
                <a:latin typeface="Outfit" pitchFamily="2" charset="0"/>
              </a:rPr>
              <a:t>Pytest</a:t>
            </a:r>
            <a:endParaRPr lang="en-GB" sz="1400" dirty="0">
              <a:solidFill>
                <a:srgbClr val="003C3B"/>
              </a:solidFill>
              <a:latin typeface="Outfit" pitchFamily="2" charset="0"/>
            </a:endParaRPr>
          </a:p>
          <a:p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- Sphinx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6BF02C-BCB3-164F-2B9D-8F7EA0CE7804}"/>
              </a:ext>
            </a:extLst>
          </p:cNvPr>
          <p:cNvSpPr txBox="1"/>
          <p:nvPr/>
        </p:nvSpPr>
        <p:spPr>
          <a:xfrm>
            <a:off x="2552615" y="3418586"/>
            <a:ext cx="1287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*(all on save)</a:t>
            </a:r>
          </a:p>
        </p:txBody>
      </p:sp>
    </p:spTree>
    <p:extLst>
      <p:ext uri="{BB962C8B-B14F-4D97-AF65-F5344CB8AC3E}">
        <p14:creationId xmlns:p14="http://schemas.microsoft.com/office/powerpoint/2010/main" val="323580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D141-DE91-943D-6A05-EBE76B34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773A0-D983-BF5F-7C8E-8D275E7AE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type hinting &amp; why is it useful?</a:t>
            </a:r>
          </a:p>
          <a:p>
            <a:r>
              <a:rPr lang="en-US" dirty="0"/>
              <a:t>What does this look like in Python 3?</a:t>
            </a:r>
            <a:endParaRPr lang="en-GB" dirty="0"/>
          </a:p>
          <a:p>
            <a:r>
              <a:rPr lang="en-GB" dirty="0"/>
              <a:t>Tooling &amp; setup</a:t>
            </a:r>
          </a:p>
          <a:p>
            <a:r>
              <a:rPr lang="en-GB" dirty="0"/>
              <a:t>Examples (live coding)</a:t>
            </a:r>
          </a:p>
          <a:p>
            <a:r>
              <a:rPr lang="en-GB" dirty="0"/>
              <a:t>More concepts, cheat sheets and NumPy support</a:t>
            </a:r>
          </a:p>
          <a:p>
            <a:r>
              <a:rPr lang="en-US" dirty="0"/>
              <a:t>Circular import problems</a:t>
            </a:r>
            <a:endParaRPr lang="en-GB" dirty="0"/>
          </a:p>
          <a:p>
            <a:r>
              <a:rPr lang="en-GB" dirty="0"/>
              <a:t>Python development in 2023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6059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D141-DE91-943D-6A05-EBE76B34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type hinting? Why is it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773A0-D983-BF5F-7C8E-8D275E7AE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1"/>
            <a:ext cx="4177363" cy="254604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Type hints: a formal solution for dynamically typed languages to document and analyse the type of objects.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Statically typed</a:t>
            </a:r>
          </a:p>
          <a:p>
            <a:pPr lvl="1"/>
            <a:r>
              <a:rPr lang="en-GB" dirty="0"/>
              <a:t>Object/variable types are </a:t>
            </a:r>
            <a:r>
              <a:rPr lang="en-GB" i="1" dirty="0"/>
              <a:t>static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Variable types are declared, or sometimes inferred. These are known at compile time, and cannot be changed. </a:t>
            </a:r>
          </a:p>
          <a:p>
            <a:pPr lvl="1"/>
            <a:r>
              <a:rPr lang="en-GB" dirty="0"/>
              <a:t>Compiler can perform checks based on types, helping to catch bugs at an early stage.</a:t>
            </a:r>
          </a:p>
          <a:p>
            <a:pPr lvl="1"/>
            <a:r>
              <a:rPr lang="en-GB" dirty="0"/>
              <a:t>Higher start up overhead, but can pay off in speed.</a:t>
            </a:r>
          </a:p>
          <a:p>
            <a:pPr lvl="1"/>
            <a:r>
              <a:rPr lang="en-GB" dirty="0"/>
              <a:t>C++, C, Rust, TypeScript etc.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5C3CA6-36D5-2E06-2DA1-0EBC837840F9}"/>
              </a:ext>
            </a:extLst>
          </p:cNvPr>
          <p:cNvSpPr txBox="1">
            <a:spLocks/>
          </p:cNvSpPr>
          <p:nvPr/>
        </p:nvSpPr>
        <p:spPr>
          <a:xfrm>
            <a:off x="4649337" y="2126984"/>
            <a:ext cx="4177363" cy="2546046"/>
          </a:xfrm>
          <a:prstGeom prst="rect">
            <a:avLst/>
          </a:prstGeom>
        </p:spPr>
        <p:txBody>
          <a:bodyPr/>
          <a:lstStyle>
            <a:lvl1pPr marL="103967" indent="-103967" algn="l" defTabSz="415869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455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1pPr>
            <a:lvl2pPr marL="311902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273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2pPr>
            <a:lvl3pPr marL="51983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092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3pPr>
            <a:lvl4pPr marL="727771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910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4pPr>
            <a:lvl5pPr marL="93570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5pPr>
            <a:lvl6pPr marL="1143640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575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509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7444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Dynamically typed</a:t>
            </a:r>
          </a:p>
          <a:p>
            <a:pPr lvl="1"/>
            <a:r>
              <a:rPr lang="en-GB" dirty="0"/>
              <a:t>Object/variable types are </a:t>
            </a:r>
            <a:r>
              <a:rPr lang="en-GB" i="1" dirty="0"/>
              <a:t>dynamic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Interpreter assigns variables a type based on their value at runtime.</a:t>
            </a:r>
          </a:p>
          <a:p>
            <a:pPr lvl="1"/>
            <a:r>
              <a:rPr lang="en-GB" dirty="0"/>
              <a:t>Common in scripting languages where there is no compile stage.</a:t>
            </a:r>
          </a:p>
          <a:p>
            <a:pPr lvl="1"/>
            <a:r>
              <a:rPr lang="en-GB" dirty="0"/>
              <a:t>Can be faster to write, but type assignment occurs at runtime and performance suffers.</a:t>
            </a:r>
          </a:p>
          <a:p>
            <a:pPr lvl="1"/>
            <a:r>
              <a:rPr lang="en-GB" dirty="0"/>
              <a:t>Python, Ruby etc.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9658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D141-DE91-943D-6A05-EBE76B34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type hinting? Why is it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773A0-D983-BF5F-7C8E-8D275E7AE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1"/>
            <a:ext cx="4177363" cy="254604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Type hints: a formal solution for dynamically typed languages  to document and analyse the type of objects.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33F561-D196-2362-003A-AF6606971ACA}"/>
              </a:ext>
            </a:extLst>
          </p:cNvPr>
          <p:cNvSpPr txBox="1">
            <a:spLocks/>
          </p:cNvSpPr>
          <p:nvPr/>
        </p:nvSpPr>
        <p:spPr>
          <a:xfrm>
            <a:off x="424546" y="2179468"/>
            <a:ext cx="6131613" cy="1554099"/>
          </a:xfrm>
          <a:prstGeom prst="rect">
            <a:avLst/>
          </a:prstGeom>
        </p:spPr>
        <p:txBody>
          <a:bodyPr/>
          <a:lstStyle>
            <a:lvl1pPr marL="103967" indent="-103967" algn="l" defTabSz="415869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455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1pPr>
            <a:lvl2pPr marL="311902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273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2pPr>
            <a:lvl3pPr marL="51983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092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3pPr>
            <a:lvl4pPr marL="727771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910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4pPr>
            <a:lvl5pPr marL="93570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5pPr>
            <a:lvl6pPr marL="1143640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575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509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7444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Keeping track of types can help improve: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Developer experience: lower cognitive load and improved readability when object types are declared.</a:t>
            </a:r>
          </a:p>
          <a:p>
            <a:pPr lvl="1"/>
            <a:r>
              <a:rPr lang="en-GB" dirty="0"/>
              <a:t>Group working: helps communicate design intentions of co-workers.</a:t>
            </a:r>
          </a:p>
          <a:p>
            <a:pPr lvl="1"/>
            <a:r>
              <a:rPr lang="en-GB" dirty="0"/>
              <a:t>Identification of bugs: edge cases, such as return None, or hard to find bugs on legacy code bases.</a:t>
            </a:r>
          </a:p>
          <a:p>
            <a:pPr lvl="1"/>
            <a:r>
              <a:rPr lang="en-GB" dirty="0"/>
              <a:t>Documentation: clarity and accuracy improved when types are known.</a:t>
            </a:r>
          </a:p>
          <a:p>
            <a:pPr lvl="1"/>
            <a:r>
              <a:rPr lang="en-GB" dirty="0"/>
              <a:t>Data validation: helps control types of data being used in a system.</a:t>
            </a:r>
          </a:p>
        </p:txBody>
      </p:sp>
    </p:spTree>
    <p:extLst>
      <p:ext uri="{BB962C8B-B14F-4D97-AF65-F5344CB8AC3E}">
        <p14:creationId xmlns:p14="http://schemas.microsoft.com/office/powerpoint/2010/main" val="2369002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D141-DE91-943D-6A05-EBE76B34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19" y="470470"/>
            <a:ext cx="7639975" cy="461925"/>
          </a:xfrm>
        </p:spPr>
        <p:txBody>
          <a:bodyPr/>
          <a:lstStyle/>
          <a:p>
            <a:r>
              <a:rPr lang="en-US" dirty="0"/>
              <a:t>What does this look like in Python 3?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74F0E4-5998-E649-EFAC-237898F10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6" y="1187521"/>
            <a:ext cx="6577145" cy="254604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Python is dynamically typed, and not compiled. The solution to obtain the listed benefits has been implemented as </a:t>
            </a:r>
            <a:r>
              <a:rPr lang="en-GB" b="1" dirty="0"/>
              <a:t>type annotations, </a:t>
            </a:r>
            <a:r>
              <a:rPr lang="en-GB" dirty="0"/>
              <a:t>now</a:t>
            </a:r>
            <a:r>
              <a:rPr lang="en-GB" b="1" dirty="0"/>
              <a:t> type hints.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Type annotations (or hints) have been supported since Python 3.5.</a:t>
            </a:r>
          </a:p>
          <a:p>
            <a:r>
              <a:rPr lang="en-GB" dirty="0"/>
              <a:t>Improvements and features to this type system are being added each release: i.e. in Python 3.10 </a:t>
            </a:r>
            <a:r>
              <a:rPr lang="en-GB" dirty="0" err="1"/>
              <a:t>typing.Union</a:t>
            </a:r>
            <a:r>
              <a:rPr lang="en-GB" dirty="0"/>
              <a:t> can be typed with pipe symbol.</a:t>
            </a:r>
          </a:p>
          <a:p>
            <a:r>
              <a:rPr lang="en-GB" dirty="0"/>
              <a:t>Beyond being read by a developer, type annotations can be used by linters, static type checkers, IDEs, etc. </a:t>
            </a:r>
          </a:p>
          <a:p>
            <a:pPr lvl="1"/>
            <a:r>
              <a:rPr lang="en-GB" dirty="0"/>
              <a:t>A special constant, </a:t>
            </a:r>
            <a:r>
              <a:rPr lang="en-GB" dirty="0" err="1"/>
              <a:t>typing.TYPE_CHECKING</a:t>
            </a:r>
            <a:r>
              <a:rPr lang="en-GB" dirty="0"/>
              <a:t>, is False at runtime, and True otherwise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Variable and function types are not enforced at runtime, whether type hints are used or not, and never will be!</a:t>
            </a:r>
          </a:p>
        </p:txBody>
      </p:sp>
    </p:spTree>
    <p:extLst>
      <p:ext uri="{BB962C8B-B14F-4D97-AF65-F5344CB8AC3E}">
        <p14:creationId xmlns:p14="http://schemas.microsoft.com/office/powerpoint/2010/main" val="344904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D141-DE91-943D-6A05-EBE76B34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19" y="470470"/>
            <a:ext cx="7639975" cy="461925"/>
          </a:xfrm>
        </p:spPr>
        <p:txBody>
          <a:bodyPr/>
          <a:lstStyle/>
          <a:p>
            <a:r>
              <a:rPr lang="en-US" dirty="0"/>
              <a:t>Tooling and setup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74F0E4-5998-E649-EFAC-237898F10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1"/>
            <a:ext cx="6838402" cy="254604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You can start writing type hints in Python without any additional software. However, for live analysis/type checking, additional software is required. </a:t>
            </a:r>
          </a:p>
          <a:p>
            <a:pPr marL="0" indent="0">
              <a:buNone/>
            </a:pPr>
            <a:r>
              <a:rPr lang="en-GB" dirty="0"/>
              <a:t>There are two main options: </a:t>
            </a:r>
          </a:p>
          <a:p>
            <a:pPr lvl="1"/>
            <a:r>
              <a:rPr lang="en-GB" dirty="0" err="1"/>
              <a:t>Mypy</a:t>
            </a:r>
            <a:r>
              <a:rPr lang="en-GB" dirty="0"/>
              <a:t>, been around the longest, probably the most used. Uses built-in Python parser.</a:t>
            </a:r>
          </a:p>
          <a:p>
            <a:pPr lvl="1"/>
            <a:r>
              <a:rPr lang="en-GB" dirty="0" err="1"/>
              <a:t>Pyright</a:t>
            </a:r>
            <a:r>
              <a:rPr lang="en-GB" dirty="0"/>
              <a:t> (included with </a:t>
            </a:r>
            <a:r>
              <a:rPr lang="en-GB" dirty="0" err="1"/>
              <a:t>Pylance</a:t>
            </a:r>
            <a:r>
              <a:rPr lang="en-GB" dirty="0"/>
              <a:t> extension), by Microsoft. Uses own parser.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 2023, </a:t>
            </a:r>
            <a:r>
              <a:rPr lang="en-GB" dirty="0" err="1"/>
              <a:t>Pyright</a:t>
            </a:r>
            <a:r>
              <a:rPr lang="en-GB" dirty="0"/>
              <a:t> is many times faster than </a:t>
            </a:r>
            <a:r>
              <a:rPr lang="en-GB" dirty="0" err="1"/>
              <a:t>Mypy</a:t>
            </a:r>
            <a:r>
              <a:rPr lang="en-GB" dirty="0"/>
              <a:t>, and has excellent </a:t>
            </a:r>
            <a:r>
              <a:rPr lang="en-GB" dirty="0" err="1"/>
              <a:t>VSCode</a:t>
            </a:r>
            <a:r>
              <a:rPr lang="en-GB" dirty="0"/>
              <a:t> integration. The </a:t>
            </a:r>
            <a:r>
              <a:rPr lang="en-GB" dirty="0" err="1"/>
              <a:t>Pylance</a:t>
            </a:r>
            <a:r>
              <a:rPr lang="en-GB" dirty="0"/>
              <a:t> extension is trivial to install and setup in </a:t>
            </a:r>
            <a:r>
              <a:rPr lang="en-GB" dirty="0" err="1"/>
              <a:t>VSCode</a:t>
            </a:r>
            <a:r>
              <a:rPr lang="en-GB" dirty="0"/>
              <a:t>. Updates and PEP support have been implemented extremely fast.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a detailed comparison, please see </a:t>
            </a:r>
            <a:r>
              <a:rPr lang="en-GB" dirty="0">
                <a:hlinkClick r:id="rId3"/>
              </a:rPr>
              <a:t>here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5677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D4854F-09FB-CEEC-8065-B88C4235A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868" y="1298727"/>
            <a:ext cx="6394264" cy="2546046"/>
          </a:xfrm>
        </p:spPr>
        <p:txBody>
          <a:bodyPr/>
          <a:lstStyle/>
          <a:p>
            <a:pPr marL="0" indent="0" algn="ctr">
              <a:buNone/>
            </a:pPr>
            <a:endParaRPr lang="en-GB" sz="3000" dirty="0"/>
          </a:p>
          <a:p>
            <a:pPr marL="0" indent="0" algn="ctr">
              <a:buNone/>
            </a:pPr>
            <a:endParaRPr lang="en-GB" sz="3000" dirty="0"/>
          </a:p>
          <a:p>
            <a:pPr marL="0" indent="0" algn="ctr">
              <a:buNone/>
            </a:pPr>
            <a:r>
              <a:rPr lang="en-GB" sz="3000" dirty="0"/>
              <a:t>Live coding demo</a:t>
            </a:r>
          </a:p>
        </p:txBody>
      </p:sp>
    </p:spTree>
    <p:extLst>
      <p:ext uri="{BB962C8B-B14F-4D97-AF65-F5344CB8AC3E}">
        <p14:creationId xmlns:p14="http://schemas.microsoft.com/office/powerpoint/2010/main" val="1983230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D141-DE91-943D-6A05-EBE76B34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19" y="470470"/>
            <a:ext cx="7639975" cy="461925"/>
          </a:xfrm>
        </p:spPr>
        <p:txBody>
          <a:bodyPr/>
          <a:lstStyle/>
          <a:p>
            <a:r>
              <a:rPr lang="en-US" dirty="0"/>
              <a:t>Type annotations of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E1BDC-21D3-60AB-BD23-825B71913435}"/>
              </a:ext>
            </a:extLst>
          </p:cNvPr>
          <p:cNvSpPr txBox="1"/>
          <p:nvPr/>
        </p:nvSpPr>
        <p:spPr>
          <a:xfrm>
            <a:off x="1105270" y="1125959"/>
            <a:ext cx="6933460" cy="29700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We can annotate types outside function definitions</a:t>
            </a:r>
          </a:p>
          <a:p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car_models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= [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bmw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mercedes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ferrari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car_counts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= [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54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inventory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dict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dict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zip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car_models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car_counts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inventory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dict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= {</a:t>
            </a: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"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citroen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100" dirty="0">
                <a:solidFill>
                  <a:srgbClr val="CE9178"/>
                </a:solidFill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audi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"kia"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average_car_prices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dict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= {</a:t>
            </a: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"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citroen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2043.54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"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audi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5673.5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"kia"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3265.78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5191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D141-DE91-943D-6A05-EBE76B34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19" y="470470"/>
            <a:ext cx="7639975" cy="461925"/>
          </a:xfrm>
        </p:spPr>
        <p:txBody>
          <a:bodyPr/>
          <a:lstStyle/>
          <a:p>
            <a:r>
              <a:rPr lang="en-US" dirty="0"/>
              <a:t>Type annotations of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DBF99-64D3-AA68-BFDC-E49D0D6E6F3F}"/>
              </a:ext>
            </a:extLst>
          </p:cNvPr>
          <p:cNvSpPr txBox="1"/>
          <p:nvPr/>
        </p:nvSpPr>
        <p:spPr>
          <a:xfrm>
            <a:off x="1105270" y="1125959"/>
            <a:ext cx="6933460" cy="2800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1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We can use type annotations for functions</a:t>
            </a:r>
          </a:p>
          <a:p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count_stock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inventory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dict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]) -&gt;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""”</a:t>
            </a:r>
            <a:endParaRPr lang="en-GB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Function to count cars in inventory.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inventory: dictionary of inventory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Returns: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stock_count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: the number of cars in inventory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"""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stock_count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inventory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values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())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stock_count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943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E-Powerpoint 16.9" id="{F64BD898-907F-364F-9241-62CC1352D110}" vid="{03961058-3D3F-4742-A47D-83E494AD84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5445A33AFAEC419A41B44D69E6129F" ma:contentTypeVersion="17" ma:contentTypeDescription="Create a new document." ma:contentTypeScope="" ma:versionID="1f72eb2a40284821dcf313b61316b216">
  <xsd:schema xmlns:xsd="http://www.w3.org/2001/XMLSchema" xmlns:xs="http://www.w3.org/2001/XMLSchema" xmlns:p="http://schemas.microsoft.com/office/2006/metadata/properties" xmlns:ns2="997cdd1e-e429-4b09-99d2-d895aefd500f" xmlns:ns3="a3ce718d-f813-4adc-8824-5d044fc7674a" targetNamespace="http://schemas.microsoft.com/office/2006/metadata/properties" ma:root="true" ma:fieldsID="172625b91df44b366c0f07ffcd48531a" ns2:_="" ns3:_="">
    <xsd:import namespace="997cdd1e-e429-4b09-99d2-d895aefd500f"/>
    <xsd:import namespace="a3ce718d-f813-4adc-8824-5d044fc767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DateandTim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7cdd1e-e429-4b09-99d2-d895aefd50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DateandTime" ma:index="21" nillable="true" ma:displayName="Date and Time" ma:format="DateOnly" ma:internalName="DateandTime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ad60de0-1a06-47ac-a17b-03c64138ab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e718d-f813-4adc-8824-5d044fc7674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6002303e-3aac-4036-a93f-05678b6d1e37}" ma:internalName="TaxCatchAll" ma:showField="CatchAllData" ma:web="a3ce718d-f813-4adc-8824-5d044fc767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andTime xmlns="997cdd1e-e429-4b09-99d2-d895aefd500f" xsi:nil="true"/>
    <TaxCatchAll xmlns="a3ce718d-f813-4adc-8824-5d044fc7674a" xsi:nil="true"/>
    <lcf76f155ced4ddcb4097134ff3c332f xmlns="997cdd1e-e429-4b09-99d2-d895aefd500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6057938-1A95-4C7F-A544-15BBFDBD70E9}">
  <ds:schemaRefs>
    <ds:schemaRef ds:uri="997cdd1e-e429-4b09-99d2-d895aefd500f"/>
    <ds:schemaRef ds:uri="a3ce718d-f813-4adc-8824-5d044fc767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A51B988-6999-48D8-A995-709B3B3A35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C9CA35-1137-4CBC-A719-3D7C0CE685E2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a3ce718d-f813-4adc-8824-5d044fc7674a"/>
    <ds:schemaRef ds:uri="997cdd1e-e429-4b09-99d2-d895aefd500f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2627</TotalTime>
  <Words>1803</Words>
  <Application>Microsoft Macintosh PowerPoint</Application>
  <PresentationFormat>On-screen Show (16:9)</PresentationFormat>
  <Paragraphs>223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Outfit</vt:lpstr>
      <vt:lpstr>Calibri</vt:lpstr>
      <vt:lpstr>Arial</vt:lpstr>
      <vt:lpstr>Menlo</vt:lpstr>
      <vt:lpstr>Custom Design</vt:lpstr>
      <vt:lpstr>Type definitions in Python Research Software Engineering</vt:lpstr>
      <vt:lpstr>Introduction</vt:lpstr>
      <vt:lpstr>What is type hinting? Why is it useful?</vt:lpstr>
      <vt:lpstr>What is type hinting? Why is it useful?</vt:lpstr>
      <vt:lpstr>What does this look like in Python 3?</vt:lpstr>
      <vt:lpstr>Tooling and setup</vt:lpstr>
      <vt:lpstr>PowerPoint Presentation</vt:lpstr>
      <vt:lpstr>Type annotations of variables</vt:lpstr>
      <vt:lpstr>Type annotations of functions</vt:lpstr>
      <vt:lpstr>Another example of a function</vt:lpstr>
      <vt:lpstr>Custom class as a type annotation</vt:lpstr>
      <vt:lpstr>More concepts</vt:lpstr>
      <vt:lpstr>More concepts</vt:lpstr>
      <vt:lpstr>Cheat sheets and NumPy</vt:lpstr>
      <vt:lpstr>Dataclasses</vt:lpstr>
      <vt:lpstr>TypedDicts</vt:lpstr>
      <vt:lpstr>A gotcha: Circular import problems</vt:lpstr>
      <vt:lpstr>Python development in 2023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Coles, Andy</dc:creator>
  <cp:lastModifiedBy>Kirby, Simon</cp:lastModifiedBy>
  <cp:revision>27</cp:revision>
  <dcterms:created xsi:type="dcterms:W3CDTF">2022-09-29T15:54:17Z</dcterms:created>
  <dcterms:modified xsi:type="dcterms:W3CDTF">2023-03-31T16:12:18Z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2022-07-28T00:00:00Z</vt:filetime>
  </property>
  <property fmtid="{D5CDD505-2E9C-101B-9397-08002B2CF9AE}" pid="5" name="Producer">
    <vt:lpwstr>Adobe PDF Library 16.0.7</vt:lpwstr>
  </property>
  <property fmtid="{D5CDD505-2E9C-101B-9397-08002B2CF9AE}" pid="6" name="ContentTypeId">
    <vt:lpwstr>0x010100305445A33AFAEC419A41B44D69E6129F</vt:lpwstr>
  </property>
  <property fmtid="{D5CDD505-2E9C-101B-9397-08002B2CF9AE}" pid="7" name="MediaServiceImageTags">
    <vt:lpwstr/>
  </property>
</Properties>
</file>